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82" r:id="rId5"/>
    <p:sldId id="283" r:id="rId6"/>
    <p:sldId id="284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81" r:id="rId15"/>
    <p:sldId id="28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>
        <p:scale>
          <a:sx n="66" d="100"/>
          <a:sy n="66" d="100"/>
        </p:scale>
        <p:origin x="86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lora.nutn-oase-lab.tk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solidFill>
            <a:schemeClr val="accent6">
              <a:lumMod val="75000"/>
              <a:lumOff val="25000"/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648144"/>
            <a:ext cx="4041471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5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物聯網</a:t>
            </a:r>
            <a:endParaRPr kumimoji="1" lang="zh-CN" altLang="en-US" sz="6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101566" y="2889319"/>
            <a:ext cx="404147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期末報告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5664979" y="3705246"/>
            <a:ext cx="914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第六組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文本框 129"/>
          <p:cNvSpPr txBox="1"/>
          <p:nvPr/>
        </p:nvSpPr>
        <p:spPr>
          <a:xfrm>
            <a:off x="4447934" y="4244174"/>
            <a:ext cx="334873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資工碩一 蔡易霖 </a:t>
            </a:r>
            <a:r>
              <a:rPr kumimoji="1" lang="en-US" altLang="zh-TW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M10759011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資工碩二 </a:t>
            </a:r>
            <a:r>
              <a:rPr kumimoji="1"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陳立中 </a:t>
            </a:r>
            <a:r>
              <a:rPr kumimoji="1"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M10659015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1" name="组 9"/>
          <p:cNvGrpSpPr/>
          <p:nvPr/>
        </p:nvGrpSpPr>
        <p:grpSpPr>
          <a:xfrm rot="19416438">
            <a:off x="3445201" y="4532247"/>
            <a:ext cx="1024513" cy="1398348"/>
            <a:chOff x="3087349" y="2414413"/>
            <a:chExt cx="1024513" cy="1398348"/>
          </a:xfrm>
        </p:grpSpPr>
        <p:sp>
          <p:nvSpPr>
            <p:cNvPr id="122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圓角矩形 67"/>
          <p:cNvSpPr/>
          <p:nvPr/>
        </p:nvSpPr>
        <p:spPr>
          <a:xfrm>
            <a:off x="1102937" y="928498"/>
            <a:ext cx="10605155" cy="5453449"/>
          </a:xfrm>
          <a:prstGeom prst="roundRect">
            <a:avLst/>
          </a:prstGeom>
          <a:solidFill>
            <a:schemeClr val="bg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604686" y="3168511"/>
            <a:ext cx="1200151" cy="59055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378479" y="3278345"/>
            <a:ext cx="16168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Sensor</a:t>
            </a:r>
            <a:endParaRPr lang="zh-TW" altLang="en-US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00525" y="2336752"/>
            <a:ext cx="1200151" cy="59055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83554" y="2316320"/>
            <a:ext cx="16168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LoRa Gateway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0" b="96300" l="13938" r="89919">
                        <a14:foregroundMark x1="38566" y1="37455" x2="38566" y2="37455"/>
                        <a14:foregroundMark x1="27808" y1="59838" x2="27808" y2="59838"/>
                        <a14:backgroundMark x1="52706" y1="66065" x2="52706" y2="66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82" t="23536" r="42128" b="26348"/>
          <a:stretch/>
        </p:blipFill>
        <p:spPr>
          <a:xfrm rot="2495840">
            <a:off x="1454786" y="2215608"/>
            <a:ext cx="1464242" cy="11275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0" b="96300" l="13938" r="89919">
                        <a14:backgroundMark x1="38701" y1="36643" x2="38701" y2="3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325">
            <a:off x="3555724" y="1087141"/>
            <a:ext cx="1848357" cy="1385642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2" idx="3"/>
            <a:endCxn id="4" idx="1"/>
          </p:cNvCxnSpPr>
          <p:nvPr/>
        </p:nvCxnSpPr>
        <p:spPr>
          <a:xfrm flipV="1">
            <a:off x="2804837" y="2632027"/>
            <a:ext cx="1295688" cy="831759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4" idx="3"/>
          </p:cNvCxnSpPr>
          <p:nvPr/>
        </p:nvCxnSpPr>
        <p:spPr>
          <a:xfrm>
            <a:off x="5300676" y="2632027"/>
            <a:ext cx="1635245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935921" y="2336752"/>
            <a:ext cx="1588496" cy="59055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70614" y="2318280"/>
            <a:ext cx="17208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NUTN</a:t>
            </a:r>
          </a:p>
          <a:p>
            <a:pPr algn="ctr"/>
            <a:r>
              <a:rPr lang="en-US" altLang="zh-TW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MQTT Broker</a:t>
            </a:r>
            <a:endParaRPr lang="en-US" altLang="zh-TW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19442297">
            <a:off x="2848608" y="2574728"/>
            <a:ext cx="898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Publish</a:t>
            </a:r>
            <a:endParaRPr lang="en-US" altLang="zh-TW" sz="16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線單箭頭接點 18"/>
          <p:cNvCxnSpPr>
            <a:endCxn id="17" idx="2"/>
          </p:cNvCxnSpPr>
          <p:nvPr/>
        </p:nvCxnSpPr>
        <p:spPr>
          <a:xfrm flipV="1">
            <a:off x="7731017" y="2964611"/>
            <a:ext cx="0" cy="110806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7886615" y="2962651"/>
            <a:ext cx="0" cy="111002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064500" y="4116974"/>
            <a:ext cx="1459917" cy="59055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983178" y="4227583"/>
            <a:ext cx="16168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 API</a:t>
            </a:r>
            <a:endParaRPr lang="en-US" altLang="zh-TW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21390" y="3296765"/>
            <a:ext cx="1140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Subscribe</a:t>
            </a:r>
            <a:endParaRPr lang="en-US" altLang="zh-TW" sz="16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圓柱 32"/>
          <p:cNvSpPr/>
          <p:nvPr/>
        </p:nvSpPr>
        <p:spPr>
          <a:xfrm>
            <a:off x="3584898" y="4667860"/>
            <a:ext cx="1997296" cy="1202305"/>
          </a:xfrm>
          <a:prstGeom prst="can">
            <a:avLst/>
          </a:prstGeom>
          <a:solidFill>
            <a:schemeClr val="accent5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775117" y="5167909"/>
            <a:ext cx="16168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Database</a:t>
            </a:r>
          </a:p>
        </p:txBody>
      </p:sp>
      <p:cxnSp>
        <p:nvCxnSpPr>
          <p:cNvPr id="36" name="肘形接點 35"/>
          <p:cNvCxnSpPr>
            <a:stCxn id="30" idx="2"/>
          </p:cNvCxnSpPr>
          <p:nvPr/>
        </p:nvCxnSpPr>
        <p:spPr>
          <a:xfrm rot="5400000">
            <a:off x="6402193" y="3876746"/>
            <a:ext cx="561489" cy="2223045"/>
          </a:xfrm>
          <a:prstGeom prst="bentConnector2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/>
          <p:nvPr/>
        </p:nvCxnSpPr>
        <p:spPr>
          <a:xfrm flipV="1">
            <a:off x="5598334" y="4716328"/>
            <a:ext cx="2340000" cy="706870"/>
          </a:xfrm>
          <a:prstGeom prst="bentConnector2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"/>
          <p:cNvSpPr txBox="1">
            <a:spLocks/>
          </p:cNvSpPr>
          <p:nvPr/>
        </p:nvSpPr>
        <p:spPr>
          <a:xfrm>
            <a:off x="566718" y="371390"/>
            <a:ext cx="184868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系統架構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grpSp>
        <p:nvGrpSpPr>
          <p:cNvPr id="44" name="组 6"/>
          <p:cNvGrpSpPr/>
          <p:nvPr/>
        </p:nvGrpSpPr>
        <p:grpSpPr>
          <a:xfrm rot="1718587">
            <a:off x="2196702" y="461428"/>
            <a:ext cx="670728" cy="848691"/>
            <a:chOff x="3087349" y="2414413"/>
            <a:chExt cx="1024513" cy="1398348"/>
          </a:xfrm>
        </p:grpSpPr>
        <p:sp>
          <p:nvSpPr>
            <p:cNvPr id="45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9" name="肘形接點 48"/>
          <p:cNvCxnSpPr>
            <a:stCxn id="30" idx="3"/>
            <a:endCxn id="56" idx="0"/>
          </p:cNvCxnSpPr>
          <p:nvPr/>
        </p:nvCxnSpPr>
        <p:spPr>
          <a:xfrm>
            <a:off x="8524417" y="4412249"/>
            <a:ext cx="1655602" cy="719469"/>
          </a:xfrm>
          <a:prstGeom prst="bentConnector2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5"/>
          <p:cNvSpPr/>
          <p:nvPr/>
        </p:nvSpPr>
        <p:spPr>
          <a:xfrm>
            <a:off x="9284472" y="5131718"/>
            <a:ext cx="1791093" cy="1048239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9371589" y="5251895"/>
            <a:ext cx="16168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</a:t>
            </a:r>
            <a:endParaRPr lang="en-US" altLang="zh-TW" dirty="0" smtClean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資料視覺</a:t>
            </a:r>
            <a:r>
              <a:rPr lang="zh-TW" altLang="en-US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化</a:t>
            </a:r>
            <a:endParaRPr lang="en-US" altLang="zh-TW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581321" y="4043316"/>
            <a:ext cx="1559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en-US" sz="16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endParaRPr lang="en-US" altLang="zh-TW" sz="16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98023" y="4890910"/>
            <a:ext cx="580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POST</a:t>
            </a:r>
            <a:endParaRPr lang="en-US" altLang="zh-TW" sz="12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442938" y="5511427"/>
            <a:ext cx="4719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endParaRPr lang="en-US" altLang="zh-TW" sz="12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048509" y="4502047"/>
            <a:ext cx="4719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endParaRPr lang="en-US" altLang="zh-TW" sz="120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728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16" grpId="0" animBg="1"/>
      <p:bldP spid="17" grpId="0"/>
      <p:bldP spid="18" grpId="0"/>
      <p:bldP spid="30" grpId="0" animBg="1"/>
      <p:bldP spid="31" grpId="0"/>
      <p:bldP spid="32" grpId="0"/>
      <p:bldP spid="33" grpId="0" animBg="1"/>
      <p:bldP spid="34" grpId="0"/>
      <p:bldP spid="56" grpId="0" animBg="1"/>
      <p:bldP spid="57" grpId="0"/>
      <p:bldP spid="58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9918" y="260400"/>
            <a:ext cx="3170217" cy="529569"/>
          </a:xfrm>
        </p:spPr>
        <p:txBody>
          <a:bodyPr/>
          <a:lstStyle/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系統整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60401" y="1892300"/>
            <a:ext cx="3279734" cy="1678112"/>
            <a:chOff x="660401" y="1892300"/>
            <a:chExt cx="3279734" cy="1678112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170215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RESTful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API</a:t>
              </a:r>
              <a:br>
                <a:rPr lang="en-US" altLang="zh-CN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</a:b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使用 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Node.js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撰寫，並運行在實驗室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Server</a:t>
              </a:r>
              <a:endParaRPr lang="en-US" altLang="zh-CN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646331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後端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使用 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MySQL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，訂閱並收集</a:t>
              </a:r>
              <a:r>
                <a:rPr lang="en-US" altLang="zh-TW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NUTN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MQTT Broker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所發送的資料</a:t>
              </a:r>
              <a:endParaRPr lang="en-US" altLang="zh-TW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877163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資料庫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Sensor 1: gps 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每 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25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秒發送一次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Sensor 2: 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震動接收間格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20 </a:t>
              </a:r>
              <a:r>
                <a:rPr lang="zh-TW" altLang="en-US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秒</a:t>
              </a:r>
              <a:endParaRPr lang="zh-CN" altLang="en-US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646331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硬體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使用網頁方式呈現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HTML5+CSS3+JavaScript</a:t>
              </a:r>
              <a:endParaRPr lang="zh-CN" altLang="en-US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646331" cy="417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前端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4" y="2628900"/>
            <a:ext cx="1260000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126000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6991866" y="2628900"/>
            <a:ext cx="1260000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</p:cNvCxnSpPr>
          <p:nvPr/>
        </p:nvCxnSpPr>
        <p:spPr>
          <a:xfrm rot="10800000">
            <a:off x="6991864" y="3568700"/>
            <a:ext cx="126000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381"/>
          <p:cNvSpPr>
            <a:spLocks noEditPoints="1"/>
          </p:cNvSpPr>
          <p:nvPr/>
        </p:nvSpPr>
        <p:spPr bwMode="auto">
          <a:xfrm>
            <a:off x="5344961" y="2791353"/>
            <a:ext cx="1495134" cy="1507588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7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6" y="2137583"/>
            <a:ext cx="4412693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TW" sz="6000" b="1" dirty="0" smtClean="0">
                  <a:solidFill>
                    <a:schemeClr val="bg1"/>
                  </a:solidFill>
                </a:rPr>
                <a:t>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成</a:t>
            </a:r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果</a:t>
            </a:r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展示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1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GPS </a:t>
            </a:r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7" name="任意形状 6"/>
          <p:cNvSpPr/>
          <p:nvPr/>
        </p:nvSpPr>
        <p:spPr>
          <a:xfrm flipH="1">
            <a:off x="562240" y="1839519"/>
            <a:ext cx="5544000" cy="4500000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6334124" y="1839519"/>
            <a:ext cx="5544000" cy="4500000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34413" y="5355866"/>
            <a:ext cx="25176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上午九點推車在</a:t>
            </a:r>
            <a:r>
              <a:rPr lang="en-US" altLang="zh-TW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棟二樓西側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51798" y="4960079"/>
            <a:ext cx="203132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感測器放置兩小時後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90311" y="5328817"/>
            <a:ext cx="25176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中午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推車停放在</a:t>
            </a:r>
            <a:r>
              <a:rPr lang="en-US" altLang="zh-TW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棟三樓東側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917" y="4951997"/>
            <a:ext cx="2031325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感測器</a:t>
            </a:r>
            <a:r>
              <a:rPr lang="zh-TW" altLang="en-US" sz="1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放置五小時</a:t>
            </a:r>
            <a:r>
              <a:rPr lang="zh-TW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後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7" name="组 36"/>
          <p:cNvGrpSpPr/>
          <p:nvPr/>
        </p:nvGrpSpPr>
        <p:grpSpPr>
          <a:xfrm>
            <a:off x="1814145" y="1280461"/>
            <a:ext cx="2037543" cy="412742"/>
            <a:chOff x="6195645" y="1425496"/>
            <a:chExt cx="2037543" cy="41274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67205" cy="412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2019/06/06 9PM</a:t>
              </a:r>
              <a:endParaRPr lang="en-US" altLang="zh-CN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8264700" y="1318215"/>
            <a:ext cx="2097049" cy="412742"/>
            <a:chOff x="9845850" y="1232115"/>
            <a:chExt cx="2097049" cy="412742"/>
          </a:xfrm>
        </p:grpSpPr>
        <p:sp>
          <p:nvSpPr>
            <p:cNvPr id="30" name="矩形 29"/>
            <p:cNvSpPr/>
            <p:nvPr/>
          </p:nvSpPr>
          <p:spPr>
            <a:xfrm>
              <a:off x="9845850" y="1232115"/>
              <a:ext cx="2097049" cy="412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2019/06/06 12PM</a:t>
              </a:r>
              <a:endPara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845850" y="1352212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9" y="2026766"/>
            <a:ext cx="4729092" cy="2880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24" y="2026766"/>
            <a:ext cx="4730400" cy="2880000"/>
          </a:xfrm>
          <a:prstGeom prst="rect">
            <a:avLst/>
          </a:prstGeom>
        </p:spPr>
      </p:pic>
      <p:pic>
        <p:nvPicPr>
          <p:cNvPr id="40" name="Picture 2" descr="ãgps p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6524" y="5333727"/>
            <a:ext cx="227889" cy="3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ãgps p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2422" y="5327617"/>
            <a:ext cx="227889" cy="3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0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>
            <a:spLocks/>
          </p:cNvSpPr>
          <p:nvPr/>
        </p:nvSpPr>
        <p:spPr>
          <a:xfrm>
            <a:off x="810558" y="371390"/>
            <a:ext cx="105411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震動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5" name="任意形状 11"/>
          <p:cNvSpPr/>
          <p:nvPr/>
        </p:nvSpPr>
        <p:spPr>
          <a:xfrm flipH="1">
            <a:off x="7899145" y="153974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10766" y="949783"/>
            <a:ext cx="3034805" cy="59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2019/06/06 7~16</a:t>
            </a:r>
            <a:endParaRPr lang="en-US" altLang="zh-CN" sz="28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14121" y="1921735"/>
            <a:ext cx="269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總震動次數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280</a:t>
            </a:r>
            <a:r>
              <a:rPr lang="zh-TW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zh-TW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次</a:t>
            </a:r>
            <a:endParaRPr lang="en-US" altLang="zh-CN" sz="20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pSp>
        <p:nvGrpSpPr>
          <p:cNvPr id="11" name="组 6"/>
          <p:cNvGrpSpPr/>
          <p:nvPr/>
        </p:nvGrpSpPr>
        <p:grpSpPr>
          <a:xfrm rot="1718587">
            <a:off x="1675090" y="454174"/>
            <a:ext cx="670728" cy="848691"/>
            <a:chOff x="3087349" y="2414413"/>
            <a:chExt cx="1024513" cy="1398348"/>
          </a:xfrm>
        </p:grpSpPr>
        <p:sp>
          <p:nvSpPr>
            <p:cNvPr id="12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" y="1534973"/>
            <a:ext cx="6924593" cy="4553053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 flipH="1">
            <a:off x="1020993" y="4354816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30244" y="4326535"/>
            <a:ext cx="7649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7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65481" y="4441227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五邊形 19"/>
          <p:cNvSpPr/>
          <p:nvPr/>
        </p:nvSpPr>
        <p:spPr>
          <a:xfrm flipH="1">
            <a:off x="1805032" y="2083062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五邊形 51"/>
          <p:cNvSpPr/>
          <p:nvPr/>
        </p:nvSpPr>
        <p:spPr>
          <a:xfrm flipH="1">
            <a:off x="1804988" y="2083062"/>
            <a:ext cx="864000" cy="252000"/>
          </a:xfrm>
          <a:prstGeom prst="homePlate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914283" y="2054781"/>
            <a:ext cx="7649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8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9520" y="2169473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71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五邊形 22"/>
          <p:cNvSpPr/>
          <p:nvPr/>
        </p:nvSpPr>
        <p:spPr>
          <a:xfrm flipH="1">
            <a:off x="2585462" y="4154761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694713" y="4126480"/>
            <a:ext cx="7649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9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29950" y="4241172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五邊形 25"/>
          <p:cNvSpPr/>
          <p:nvPr/>
        </p:nvSpPr>
        <p:spPr>
          <a:xfrm flipH="1">
            <a:off x="4144754" y="2497840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227555" y="2469559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11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89242" y="2584251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63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五邊形 28"/>
          <p:cNvSpPr/>
          <p:nvPr/>
        </p:nvSpPr>
        <p:spPr>
          <a:xfrm>
            <a:off x="6245016" y="4186337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242974" y="4156367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15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04661" y="4272748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五邊形 31"/>
          <p:cNvSpPr/>
          <p:nvPr/>
        </p:nvSpPr>
        <p:spPr>
          <a:xfrm>
            <a:off x="5476529" y="5210268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474487" y="5180298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14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36174" y="5296679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五邊形 38"/>
          <p:cNvSpPr/>
          <p:nvPr/>
        </p:nvSpPr>
        <p:spPr>
          <a:xfrm rot="5400000">
            <a:off x="5443271" y="5543397"/>
            <a:ext cx="361514" cy="229737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041269" y="5477509"/>
            <a:ext cx="470843" cy="252732"/>
          </a:xfrm>
          <a:prstGeom prst="rect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982160" y="5447983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13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74107" y="5556744"/>
            <a:ext cx="6447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五邊形 42"/>
          <p:cNvSpPr/>
          <p:nvPr/>
        </p:nvSpPr>
        <p:spPr>
          <a:xfrm rot="5400000">
            <a:off x="4665257" y="5543397"/>
            <a:ext cx="361514" cy="229737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263893" y="5477509"/>
            <a:ext cx="462586" cy="252732"/>
          </a:xfrm>
          <a:prstGeom prst="rect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204146" y="5447983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12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92283" y="5556744"/>
            <a:ext cx="6447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五邊形 46"/>
          <p:cNvSpPr/>
          <p:nvPr/>
        </p:nvSpPr>
        <p:spPr>
          <a:xfrm flipH="1">
            <a:off x="3369641" y="3264380"/>
            <a:ext cx="864000" cy="252000"/>
          </a:xfrm>
          <a:prstGeom prst="homePlate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3452442" y="3236099"/>
            <a:ext cx="81785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2019-06-06 10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14129" y="3350791"/>
            <a:ext cx="697628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00" dirty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次數</a:t>
            </a:r>
            <a:r>
              <a:rPr lang="en-US" altLang="zh-TW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700" b="0" cap="none" spc="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700" dirty="0" smtClean="0">
                <a:ln w="0"/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48</a:t>
            </a:r>
            <a:endParaRPr lang="zh-TW" altLang="en-US" sz="700" b="0" cap="none" spc="0" dirty="0">
              <a:ln w="0"/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114121" y="2652758"/>
            <a:ext cx="3369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高峰為上午</a:t>
            </a:r>
            <a:r>
              <a:rPr lang="en-US" altLang="zh-TW" sz="20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8</a:t>
            </a:r>
            <a:r>
              <a:rPr lang="zh-TW" altLang="en-US" sz="20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點 震動 </a:t>
            </a:r>
            <a:r>
              <a:rPr lang="en-US" altLang="zh-TW" sz="36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71</a:t>
            </a:r>
            <a:r>
              <a:rPr lang="en-US" altLang="zh-TW" sz="20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 </a:t>
            </a:r>
            <a:r>
              <a:rPr lang="zh-TW" altLang="en-US" sz="20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次</a:t>
            </a:r>
            <a:endParaRPr lang="en-US" altLang="zh-CN" sz="20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pic>
        <p:nvPicPr>
          <p:cNvPr id="5122" name="Picture 2" descr="ã1st 2nd 3rd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585" y="3581753"/>
            <a:ext cx="1137507" cy="8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ã1st 2nd 3rd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9400" r="99100">
                        <a14:foregroundMark x1="80100" y1="58718" x2="80100" y2="58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25" y="4740768"/>
            <a:ext cx="1176655" cy="91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ã1st 2nd 3rd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4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14" y="4019968"/>
            <a:ext cx="1181661" cy="92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/>
          <p:cNvSpPr/>
          <p:nvPr/>
        </p:nvSpPr>
        <p:spPr>
          <a:xfrm>
            <a:off x="8909098" y="3626833"/>
            <a:ext cx="156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上午</a:t>
            </a:r>
            <a:r>
              <a:rPr lang="en-US" altLang="zh-TW" b="1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8</a:t>
            </a:r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點   </a:t>
            </a:r>
            <a:r>
              <a:rPr lang="en-US" altLang="zh-TW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71</a:t>
            </a:r>
            <a:r>
              <a:rPr lang="zh-TW" altLang="en-US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次 </a:t>
            </a:r>
            <a:endParaRPr kumimoji="1" lang="zh-CN" altLang="en-US" sz="1200" b="1" dirty="0"/>
          </a:p>
        </p:txBody>
      </p:sp>
      <p:sp>
        <p:nvSpPr>
          <p:cNvPr id="58" name="矩形 57"/>
          <p:cNvSpPr/>
          <p:nvPr/>
        </p:nvSpPr>
        <p:spPr>
          <a:xfrm>
            <a:off x="8909098" y="429615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上午</a:t>
            </a:r>
            <a:r>
              <a:rPr lang="en-US" altLang="zh-TW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11</a:t>
            </a:r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點    </a:t>
            </a:r>
            <a:r>
              <a:rPr lang="en-US" altLang="zh-TW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48</a:t>
            </a:r>
            <a:r>
              <a:rPr lang="zh-TW" altLang="en-US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次</a:t>
            </a:r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 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8909098" y="5020108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上午</a:t>
            </a:r>
            <a:r>
              <a:rPr lang="en-US" altLang="zh-TW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10</a:t>
            </a:r>
            <a:r>
              <a:rPr lang="zh-TW" altLang="en-US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點   </a:t>
            </a:r>
            <a:r>
              <a:rPr lang="en-US" altLang="zh-TW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31</a:t>
            </a:r>
            <a:r>
              <a:rPr lang="zh-TW" altLang="en-US" sz="12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次 </a:t>
            </a:r>
            <a:endParaRPr kumimoji="1" lang="zh-CN" altLang="en-US" sz="1200" dirty="0"/>
          </a:p>
        </p:txBody>
      </p:sp>
      <p:sp>
        <p:nvSpPr>
          <p:cNvPr id="56" name="圓角矩形 55"/>
          <p:cNvSpPr/>
          <p:nvPr/>
        </p:nvSpPr>
        <p:spPr>
          <a:xfrm>
            <a:off x="9828580" y="6088026"/>
            <a:ext cx="1251934" cy="428521"/>
          </a:xfrm>
          <a:prstGeom prst="roundRect">
            <a:avLst/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ea typeface="Microsoft YaHei" charset="0"/>
                <a:hlinkClick r:id="rId7"/>
              </a:rPr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7" grpId="0" animBg="1"/>
      <p:bldP spid="18" grpId="0"/>
      <p:bldP spid="19" grpId="0"/>
      <p:bldP spid="20" grpId="0" animBg="1"/>
      <p:bldP spid="52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9" grpId="0" animBg="1"/>
      <p:bldP spid="40" grpId="0" animBg="1"/>
      <p:bldP spid="41" grpId="0"/>
      <p:bldP spid="42" grpId="0"/>
      <p:bldP spid="43" grpId="0" animBg="1"/>
      <p:bldP spid="44" grpId="0" animBg="1"/>
      <p:bldP spid="45" grpId="0"/>
      <p:bldP spid="46" grpId="0"/>
      <p:bldP spid="47" grpId="0" animBg="1"/>
      <p:bldP spid="48" grpId="0"/>
      <p:bldP spid="49" grpId="0"/>
      <p:bldP spid="50" grpId="0"/>
      <p:bldP spid="53" grpId="0"/>
      <p:bldP spid="53" grpId="1"/>
      <p:bldP spid="58" grpId="0"/>
      <p:bldP spid="58" grpId="1"/>
      <p:bldP spid="59" grpId="0"/>
      <p:bldP spid="5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080689" y="2167535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44445" y="440511"/>
            <a:ext cx="4329586" cy="1038312"/>
            <a:chOff x="3681332" y="1213438"/>
            <a:chExt cx="4329586" cy="1038312"/>
          </a:xfrm>
          <a:solidFill>
            <a:srgbClr val="2D5B9E">
              <a:alpha val="29020"/>
            </a:srgbClr>
          </a:solidFill>
        </p:grpSpPr>
        <p:sp>
          <p:nvSpPr>
            <p:cNvPr id="7" name="矩形 6"/>
            <p:cNvSpPr/>
            <p:nvPr/>
          </p:nvSpPr>
          <p:spPr>
            <a:xfrm>
              <a:off x="3681332" y="1213438"/>
              <a:ext cx="4329586" cy="103831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15864" y="1213438"/>
              <a:ext cx="4041471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276230" y="224177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應用情境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76230" y="30503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實驗內</a:t>
            </a:r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容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76230" y="385884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資料收集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76230" y="466737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成果展示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99172" y="2221242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390162" y="3052852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90161" y="3880227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90161" y="4672457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應用情境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/>
        </p:nvSpPr>
        <p:spPr>
          <a:xfrm>
            <a:off x="7347507" y="1929593"/>
            <a:ext cx="3200400" cy="200977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框 4"/>
          <p:cNvSpPr txBox="1"/>
          <p:nvPr/>
        </p:nvSpPr>
        <p:spPr>
          <a:xfrm>
            <a:off x="1998062" y="2439821"/>
            <a:ext cx="63462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手推車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在校園內隨處可見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88" b="97638" l="556" r="98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05" y="2199452"/>
            <a:ext cx="2155770" cy="1622816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969290" y="3431784"/>
            <a:ext cx="778795" cy="460449"/>
          </a:xfrm>
          <a:prstGeom prst="roundRect">
            <a:avLst/>
          </a:pr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044706" y="34789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搬書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139785" y="3431784"/>
            <a:ext cx="778795" cy="460449"/>
          </a:xfrm>
          <a:prstGeom prst="round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215201" y="34789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器材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4278671" y="3442252"/>
            <a:ext cx="952579" cy="460449"/>
          </a:xfrm>
          <a:prstGeom prst="roundRect">
            <a:avLst/>
          </a:pr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325806" y="34893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收垃圾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636528" y="3626918"/>
            <a:ext cx="946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……etc.</a:t>
            </a:r>
            <a:endParaRPr kumimoji="1"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9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773920" y="2328986"/>
            <a:ext cx="6684120" cy="581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是否常常</a:t>
            </a:r>
            <a:r>
              <a:rPr kumimoji="1" lang="zh-TW" altLang="en-US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借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不到</a:t>
            </a:r>
            <a:endParaRPr kumimoji="1" lang="en-US" altLang="zh-TW" sz="24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967335"/>
            <a:ext cx="6096000" cy="5810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或是</a:t>
            </a:r>
            <a:endParaRPr kumimoji="1" lang="en-US" altLang="zh-TW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3759" y="3539748"/>
            <a:ext cx="4584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不知道推車最後被丟在哪個角落 </a:t>
            </a:r>
            <a:endParaRPr kumimoji="1" lang="zh-CN" altLang="en-US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圖片 4" descr="Question mark 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9601">
            <a:off x="8119987" y="3209118"/>
            <a:ext cx="1815770" cy="10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801627" y="1989840"/>
            <a:ext cx="6684120" cy="662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因此 </a:t>
            </a:r>
            <a:r>
              <a:rPr kumimoji="1" lang="en-US" altLang="zh-TW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!</a:t>
            </a:r>
          </a:p>
        </p:txBody>
      </p:sp>
      <p:sp>
        <p:nvSpPr>
          <p:cNvPr id="3" name="矩形 2"/>
          <p:cNvSpPr/>
          <p:nvPr/>
        </p:nvSpPr>
        <p:spPr>
          <a:xfrm>
            <a:off x="2946400" y="26743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我們將</a:t>
            </a:r>
            <a:r>
              <a:rPr kumimoji="1" lang="en-US" altLang="zh-TW" sz="2400" b="1" dirty="0" smtClean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GPS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kumimoji="1" lang="zh-TW" altLang="en-US" sz="2400" b="1" dirty="0" smtClean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震動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感測器放在推車上</a:t>
            </a:r>
            <a:endParaRPr kumimoji="1" lang="en-US" altLang="zh-TW" sz="2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12133" y="3246782"/>
            <a:ext cx="557075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這樣就能即時監控推車是否有在</a:t>
            </a:r>
            <a:r>
              <a:rPr kumimoji="1" lang="zh-TW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使用中</a:t>
            </a:r>
            <a:endParaRPr kumimoji="1" lang="en-US" altLang="zh-TW" sz="2400" b="1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以及最後出現的</a:t>
            </a:r>
            <a:r>
              <a:rPr kumimoji="1" lang="zh-TW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位置</a:t>
            </a:r>
            <a:endParaRPr kumimoji="1" lang="zh-CN" altLang="en-US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050" name="Picture 2" descr="ãgps p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44649" y="4145683"/>
            <a:ext cx="417565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3" y="3376253"/>
            <a:ext cx="786100" cy="6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TW" sz="6000" b="1" dirty="0" smtClean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實驗內容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171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50" t="-577" r="16450" b="577"/>
          <a:stretch/>
        </p:blipFill>
        <p:spPr>
          <a:xfrm>
            <a:off x="-948690" y="1659379"/>
            <a:ext cx="6670357" cy="3961323"/>
          </a:xfrm>
          <a:prstGeom prst="parallelogram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橢圓 3"/>
          <p:cNvSpPr/>
          <p:nvPr/>
        </p:nvSpPr>
        <p:spPr>
          <a:xfrm>
            <a:off x="6567352" y="1234440"/>
            <a:ext cx="4743449" cy="271984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20" b="96300" l="13938" r="89919">
                        <a14:foregroundMark x1="38566" y1="37455" x2="38566" y2="37455"/>
                        <a14:foregroundMark x1="27808" y1="59838" x2="27808" y2="59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83" y="1285790"/>
            <a:ext cx="3559592" cy="2668490"/>
          </a:xfrm>
          <a:prstGeom prst="rect">
            <a:avLst/>
          </a:prstGeom>
        </p:spPr>
      </p:pic>
      <p:sp>
        <p:nvSpPr>
          <p:cNvPr id="5" name="文本占位符 1"/>
          <p:cNvSpPr txBox="1">
            <a:spLocks/>
          </p:cNvSpPr>
          <p:nvPr/>
        </p:nvSpPr>
        <p:spPr>
          <a:xfrm>
            <a:off x="566718" y="611420"/>
            <a:ext cx="2747982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臺南大學榮譽校區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9242" y="4499076"/>
            <a:ext cx="40511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TW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實驗對象</a:t>
            </a:r>
            <a:r>
              <a:rPr kumimoji="1" lang="en-US" altLang="zh-TW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TW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清潔阿姨的推車</a:t>
            </a:r>
            <a:endParaRPr kumimoji="1" lang="en-US" altLang="zh-TW" sz="20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TW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時間</a:t>
            </a:r>
            <a:r>
              <a:rPr kumimoji="1" lang="en-US" altLang="zh-TW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:</a:t>
            </a:r>
            <a:r>
              <a:rPr kumimoji="1" lang="zh-TW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 </a:t>
            </a:r>
            <a:r>
              <a:rPr kumimoji="1" lang="en-US" altLang="zh-TW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0"/>
              </a:rPr>
              <a:t>2019/06/06 7:30~16:00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43010" y="2086528"/>
            <a:ext cx="12221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LoRa Gateway</a:t>
            </a:r>
          </a:p>
          <a:p>
            <a:endParaRPr kumimoji="1" lang="en-US" altLang="zh-TW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GPS </a:t>
            </a:r>
            <a:r>
              <a:rPr kumimoji="1"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感測器</a:t>
            </a:r>
            <a:endParaRPr kumimoji="1" lang="en-US" altLang="zh-TW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震動 感測器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494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746068" cy="1938992"/>
            <a:chOff x="3957557" y="1328691"/>
            <a:chExt cx="4329586" cy="1938992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TW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0265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資料收集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894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312</Words>
  <Application>Microsoft Office PowerPoint</Application>
  <PresentationFormat>寬螢幕</PresentationFormat>
  <Paragraphs>102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Microsoft YaHei</vt:lpstr>
      <vt:lpstr>Microsoft YaHei</vt:lpstr>
      <vt:lpstr>宋体</vt:lpstr>
      <vt:lpstr>新細明體</vt:lpstr>
      <vt:lpstr>Arial</vt:lpstr>
      <vt:lpstr>Century Gothic</vt:lpstr>
      <vt:lpstr>Segoe UI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User</cp:lastModifiedBy>
  <cp:revision>197</cp:revision>
  <dcterms:created xsi:type="dcterms:W3CDTF">2015-09-05T08:54:39Z</dcterms:created>
  <dcterms:modified xsi:type="dcterms:W3CDTF">2019-06-09T08:32:08Z</dcterms:modified>
</cp:coreProperties>
</file>